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60" r:id="rId6"/>
    <p:sldId id="258" r:id="rId7"/>
    <p:sldId id="261" r:id="rId8"/>
    <p:sldId id="257" r:id="rId9"/>
    <p:sldId id="259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163138-293F-FC43-A727-EE0136F62A64}" v="41" dt="2024-07-23T23:08:56.6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683"/>
  </p:normalViewPr>
  <p:slideViewPr>
    <p:cSldViewPr snapToGrid="0">
      <p:cViewPr>
        <p:scale>
          <a:sx n="90" d="100"/>
          <a:sy n="90" d="100"/>
        </p:scale>
        <p:origin x="14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EF483-0D5D-2604-FE30-107E523801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568568-45D8-AB69-4917-2677E653D5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49943-48AF-5648-34E3-5D9B8F29A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C68E0-193C-FC35-9D31-488989530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331A0-04FC-380E-E5DB-69744E682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03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A88C5-B3E3-564C-9CE8-D4BB33B1F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A97E1C-F79B-AD09-B21A-809B4F7EE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021F9-CB61-8904-D36F-7D3B47898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AB3FA-8586-12CE-8BA5-4AB9ADA2E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349B2-9F66-2309-628B-4EA5E7C68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88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365A64-BAFF-9878-EE5B-7E21CDF2FC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777CF2-D786-0469-7B6F-B6228B0E3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9A5EB-C6A6-5F41-15F6-69E363301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9D8F2-F026-59E6-4372-8695ABEC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C155A-BE83-A4A3-F646-D18FDA533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24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F996B-8E60-32F6-E20C-DC154055A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518AE-2E04-895D-EADE-9B4520D9D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D641C-7079-D4CF-AD10-07CF6BF12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02901-83E4-9B19-F5EA-F25C14873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4942D-C55B-B70F-DA46-721CDB18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38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9B429-31AA-E304-EFDA-34267FDB3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B3DC43-B915-A5BB-EC58-A3E4554F1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5B7CA-3CA6-5DF0-48CF-922C75F4F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DD62F-900D-D517-4FC0-B7BB31A75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E7DE0-F8B3-8EC5-5EDD-803ABE47D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18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F156D-76B4-142D-C41C-3320AE26A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E42D4-2E45-F18D-27E3-207F91470F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C638B-AF69-36A4-5C12-40DE02C26C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59A47A-C2BE-257E-EB7B-7ECBC2E53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FB29D-977F-C99F-E6E1-FFC84051D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F2D7C-E235-56D4-B1B2-E82479C3B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62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E1BDD-F657-593D-FCC3-7060E2A11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C5A6F4-4F5B-C1B0-F3A6-7245A7E7E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018FD-7BD7-DF1C-24A4-459C7873F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3C2264-1F92-4715-ADDA-A941D85C15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47C2EC-1B40-566D-3080-2F564F016C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3F0178-CD60-89FA-04F7-63FC66798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EA1E51-2721-143A-5C77-8800D16B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B5DD60-25DE-D217-2D94-B242AFF0C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91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36D84-F299-30CB-6FC5-7D4AEBF8D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A36CF4-4DDD-46A6-EA4E-8410A0866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268CAE-F748-D02E-D493-FB8EF02CB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7CF82A-C6A5-5881-7DBE-FEFF80CC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35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50F594-866F-1C0D-233B-D7AEF6374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93D5FB-EFA2-C9DF-0B26-43D32E6D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3C0049-686D-4D43-EAA2-ADBE63A6E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213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C5B86-AF9A-8628-89CF-CFAAA12D7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11D3E-24CF-EB29-9DC1-5274188A1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3C8E6B-C8B5-FDCD-2BA7-07F40F2A2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5BF9AF-174F-9F23-8EB4-1D8C24DB6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5D2EE2-07F8-8E74-D035-50538DD97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77D6E-85C7-1E90-C3B7-96ED07136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28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77D9B-391E-56DF-4D30-ED92EC24D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B8FA06-4B3D-3C8A-7484-3000CD7390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57D0B-4EF3-BBE8-0142-E49A32948E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99D800-24BF-3F3C-E087-331CB76A1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10A1B-6F4B-DC7F-5C0F-626AAFC4F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8B6586-9E8B-FBB8-C36F-64D21EA83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2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406CE1-9144-DF87-E341-2E1F48590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FCBB0-F401-BFBC-1CC6-91623F17F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28DF8-6252-3EA4-06B1-6E88B8699F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6C2FD3-E532-F643-A6A5-B037B085806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808C8-F226-EE85-C618-CEA6817936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A3165-012B-44AE-912C-53D9C1D4F0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3DB417-FFE3-4B42-8240-CB31CA5C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00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gif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microsoft.com/office/2017/06/relationships/model3d" Target="../media/model3d3.glb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athpenaltyinfo.org/database/execution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Syringe">
                <a:extLst>
                  <a:ext uri="{FF2B5EF4-FFF2-40B4-BE49-F238E27FC236}">
                    <a16:creationId xmlns:a16="http://schemas.microsoft.com/office/drawing/2014/main" id="{7303BD82-2DDB-1300-3566-362C7899D51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12833897"/>
                  </p:ext>
                </p:extLst>
              </p:nvPr>
            </p:nvGraphicFramePr>
            <p:xfrm rot="1832206">
              <a:off x="8496717" y="-113492"/>
              <a:ext cx="1065053" cy="5088720"/>
            </p:xfrm>
            <a:graphic>
              <a:graphicData uri="http://schemas.microsoft.com/office/drawing/2017/model3d">
                <am3d:model3d r:embed="rId2">
                  <am3d:spPr>
                    <a:xfrm rot="1832206">
                      <a:off x="0" y="0"/>
                      <a:ext cx="1065053" cy="5088720"/>
                    </a:xfrm>
                    <a:prstGeom prst="rect">
                      <a:avLst/>
                    </a:prstGeom>
                  </am3d:spPr>
                  <am3d:camera>
                    <am3d:pos x="0" y="0" z="482678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62670" d="1000000"/>
                    <am3d:preTrans dx="-985" dy="-17998315" dz="373516"/>
                    <am3d:scale>
                      <am3d:sx n="1000000" d="1000000"/>
                      <am3d:sy n="1000000" d="1000000"/>
                      <am3d:sz n="1000000" d="1000000"/>
                    </am3d:scale>
                    <am3d:rot ax="-245284" ay="-270373" az="1930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Syringe">
                <a:extLst>
                  <a:ext uri="{FF2B5EF4-FFF2-40B4-BE49-F238E27FC236}">
                    <a16:creationId xmlns:a16="http://schemas.microsoft.com/office/drawing/2014/main" id="{7303BD82-2DDB-1300-3566-362C7899D5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832206">
                <a:off x="8496717" y="-113492"/>
                <a:ext cx="1065053" cy="508872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7A620BD8-2A77-ECD6-76B9-05AF5E4AE8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rgbClr val="FF0000"/>
                </a:solidFill>
                <a:latin typeface="Lilita One" panose="02000000000000000000" pitchFamily="2" charset="0"/>
              </a:rPr>
              <a:t>Death by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9D201-73C5-6192-271B-CBEA31DB7E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Lilita One" panose="02000000000000000000" pitchFamily="2" charset="0"/>
              </a:rPr>
              <a:t>An Analysis of Death Row Execution Data</a:t>
            </a:r>
          </a:p>
          <a:p>
            <a:endParaRPr lang="en-US" sz="2800" dirty="0">
              <a:latin typeface="Lilita One" panose="02000000000000000000" pitchFamily="2" charset="0"/>
            </a:endParaRPr>
          </a:p>
          <a:p>
            <a:r>
              <a:rPr lang="en-US" sz="2800" dirty="0">
                <a:latin typeface="Lilita One" panose="02000000000000000000" pitchFamily="2" charset="0"/>
              </a:rPr>
              <a:t>Team Ravenclaw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35032F86-159D-1C19-BB03-075BFE9324F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9279489"/>
                  </p:ext>
                </p:extLst>
              </p:nvPr>
            </p:nvGraphicFramePr>
            <p:xfrm>
              <a:off x="628391" y="2108780"/>
              <a:ext cx="3094850" cy="464227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094850" cy="4642277"/>
                    </a:xfrm>
                    <a:prstGeom prst="rect">
                      <a:avLst/>
                    </a:prstGeom>
                  </am3d:spPr>
                  <am3d:camera>
                    <am3d:pos x="0" y="0" z="595923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301677" d="1000000"/>
                    <am3d:preTrans dx="-1301827" dy="-6273545" dz="2465954"/>
                    <am3d:scale>
                      <am3d:sx n="1000000" d="1000000"/>
                      <am3d:sy n="1000000" d="1000000"/>
                      <am3d:sz n="1000000" d="1000000"/>
                    </am3d:scale>
                    <am3d:rot ax="1026576" ay="-3125058" az="-81898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033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35032F86-159D-1C19-BB03-075BFE9324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8391" y="2108780"/>
                <a:ext cx="3094850" cy="46422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Pharma Capsule Pill">
                <a:extLst>
                  <a:ext uri="{FF2B5EF4-FFF2-40B4-BE49-F238E27FC236}">
                    <a16:creationId xmlns:a16="http://schemas.microsoft.com/office/drawing/2014/main" id="{76A4CB3F-27C5-B450-D5A4-0C681713A71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26749792"/>
                  </p:ext>
                </p:extLst>
              </p:nvPr>
            </p:nvGraphicFramePr>
            <p:xfrm rot="18816257">
              <a:off x="9349254" y="2122113"/>
              <a:ext cx="2637490" cy="4615608"/>
            </p:xfrm>
            <a:graphic>
              <a:graphicData uri="http://schemas.microsoft.com/office/drawing/2017/model3d">
                <am3d:model3d r:embed="rId6">
                  <am3d:spPr>
                    <a:xfrm rot="18816257">
                      <a:off x="0" y="0"/>
                      <a:ext cx="2637490" cy="4615608"/>
                    </a:xfrm>
                    <a:prstGeom prst="rect">
                      <a:avLst/>
                    </a:prstGeom>
                  </am3d:spPr>
                  <am3d:camera>
                    <am3d:pos x="0" y="0" z="498894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43" d="1000000"/>
                    <am3d:preTrans dx="11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010537" ay="965966" az="4061411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1988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Pharma Capsule Pill">
                <a:extLst>
                  <a:ext uri="{FF2B5EF4-FFF2-40B4-BE49-F238E27FC236}">
                    <a16:creationId xmlns:a16="http://schemas.microsoft.com/office/drawing/2014/main" id="{76A4CB3F-27C5-B450-D5A4-0C681713A7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18816257">
                <a:off x="9349254" y="2122113"/>
                <a:ext cx="2637490" cy="4615608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Content Placeholder 4" descr="A person in a coat&#10;&#10;Description automatically generated">
            <a:extLst>
              <a:ext uri="{FF2B5EF4-FFF2-40B4-BE49-F238E27FC236}">
                <a16:creationId xmlns:a16="http://schemas.microsoft.com/office/drawing/2014/main" id="{664610F8-10AE-C030-04C7-F365AEEB41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276287" y="1682103"/>
            <a:ext cx="2505077" cy="2573397"/>
          </a:xfrm>
        </p:spPr>
      </p:pic>
    </p:spTree>
    <p:extLst>
      <p:ext uri="{BB962C8B-B14F-4D97-AF65-F5344CB8AC3E}">
        <p14:creationId xmlns:p14="http://schemas.microsoft.com/office/powerpoint/2010/main" val="1836555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6148-3ED9-76CA-FE7A-C936D72AF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ilita One" panose="02000000000000000000" pitchFamily="2" charset="0"/>
              </a:rPr>
              <a:t>And now, here’s Jason…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BDC834-8DF5-7BD6-DA13-CB2688A6C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93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6148-3ED9-76CA-FE7A-C936D72AF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ilita One" panose="02000000000000000000" pitchFamily="2" charset="0"/>
              </a:rPr>
              <a:t>The ETL Process: Extract</a:t>
            </a:r>
          </a:p>
        </p:txBody>
      </p:sp>
      <p:pic>
        <p:nvPicPr>
          <p:cNvPr id="7" name="Content Placeholder 6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33CC9774-F626-C555-FC79-C6C8142878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0353" y="1690688"/>
            <a:ext cx="7841769" cy="2204245"/>
          </a:xfrm>
        </p:spPr>
      </p:pic>
      <p:pic>
        <p:nvPicPr>
          <p:cNvPr id="8" name="Content Placeholder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84989743-614E-5977-DABA-600F7BD33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74" y="4772026"/>
            <a:ext cx="9455046" cy="1325880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E12BDF4-B221-CDC8-EDCA-B44B2FE8FAEF}"/>
              </a:ext>
            </a:extLst>
          </p:cNvPr>
          <p:cNvSpPr/>
          <p:nvPr/>
        </p:nvSpPr>
        <p:spPr>
          <a:xfrm>
            <a:off x="414338" y="1543050"/>
            <a:ext cx="3143250" cy="30289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We used 3 datasets for this project. One from Kaggle, the </a:t>
            </a:r>
            <a:r>
              <a:rPr lang="en-US" sz="1800" dirty="0">
                <a:hlinkClick r:id="rId4"/>
              </a:rPr>
              <a:t>Death Penalty Information Center</a:t>
            </a:r>
            <a:r>
              <a:rPr lang="en-US" sz="1800" dirty="0"/>
              <a:t> (DPIC), and </a:t>
            </a:r>
            <a:r>
              <a:rPr lang="en-US" sz="1800" dirty="0" err="1"/>
              <a:t>data.texas.gov</a:t>
            </a:r>
            <a:endParaRPr lang="en-US" sz="1800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386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5658F-945F-21C8-32DA-C091C55B7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ilita One" panose="02000000000000000000" pitchFamily="2" charset="0"/>
              </a:rPr>
              <a:t>The ETL Process: Transform</a:t>
            </a:r>
            <a:endParaRPr lang="en-US" dirty="0"/>
          </a:p>
        </p:txBody>
      </p:sp>
      <p:pic>
        <p:nvPicPr>
          <p:cNvPr id="11" name="Picture 10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40C128EB-312C-2F39-2A6A-94180BBBD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725" y="3876677"/>
            <a:ext cx="8227021" cy="1686466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69B944D-1A08-485F-C716-03328F5D03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53" y="1989041"/>
            <a:ext cx="11291493" cy="992283"/>
          </a:xfr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6641C2B-E5A0-90FC-9C01-FCBB0CF19A72}"/>
              </a:ext>
            </a:extLst>
          </p:cNvPr>
          <p:cNvSpPr/>
          <p:nvPr/>
        </p:nvSpPr>
        <p:spPr>
          <a:xfrm>
            <a:off x="450253" y="3279677"/>
            <a:ext cx="2271713" cy="1819818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We had to merge our ‘Last Statements’ dataset to bring in coordinate properties. This is how we built the </a:t>
            </a:r>
            <a:r>
              <a:rPr lang="en-US" sz="1500" dirty="0" err="1"/>
              <a:t>geoJSON</a:t>
            </a:r>
            <a:endParaRPr lang="en-US" sz="1500" dirty="0"/>
          </a:p>
          <a:p>
            <a:pPr algn="ctr"/>
            <a:endParaRPr lang="en-US" sz="1500" dirty="0"/>
          </a:p>
        </p:txBody>
      </p:sp>
      <p:sp>
        <p:nvSpPr>
          <p:cNvPr id="20" name="Alternate Process 19">
            <a:extLst>
              <a:ext uri="{FF2B5EF4-FFF2-40B4-BE49-F238E27FC236}">
                <a16:creationId xmlns:a16="http://schemas.microsoft.com/office/drawing/2014/main" id="{D534AC95-547A-A8B5-5914-7A60B18B1E77}"/>
              </a:ext>
            </a:extLst>
          </p:cNvPr>
          <p:cNvSpPr/>
          <p:nvPr/>
        </p:nvSpPr>
        <p:spPr>
          <a:xfrm>
            <a:off x="450253" y="5557241"/>
            <a:ext cx="2871788" cy="1151982"/>
          </a:xfrm>
          <a:prstGeom prst="flowChartAlternateProcess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Removing unnecessary columns and null values</a:t>
            </a:r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C4B7C74B-6705-52E2-6A80-7DC787374AE1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2721966" y="3128964"/>
            <a:ext cx="493115" cy="106062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reeform 22">
            <a:extLst>
              <a:ext uri="{FF2B5EF4-FFF2-40B4-BE49-F238E27FC236}">
                <a16:creationId xmlns:a16="http://schemas.microsoft.com/office/drawing/2014/main" id="{7E14267B-43A6-97E7-9E80-8A2B3155DF33}"/>
              </a:ext>
            </a:extLst>
          </p:cNvPr>
          <p:cNvSpPr/>
          <p:nvPr/>
        </p:nvSpPr>
        <p:spPr>
          <a:xfrm>
            <a:off x="3629025" y="5700713"/>
            <a:ext cx="2728913" cy="645633"/>
          </a:xfrm>
          <a:custGeom>
            <a:avLst/>
            <a:gdLst>
              <a:gd name="connsiteX0" fmla="*/ 0 w 2728913"/>
              <a:gd name="connsiteY0" fmla="*/ 500062 h 645633"/>
              <a:gd name="connsiteX1" fmla="*/ 2143125 w 2728913"/>
              <a:gd name="connsiteY1" fmla="*/ 614362 h 645633"/>
              <a:gd name="connsiteX2" fmla="*/ 2728913 w 2728913"/>
              <a:gd name="connsiteY2" fmla="*/ 0 h 645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28913" h="645633">
                <a:moveTo>
                  <a:pt x="0" y="500062"/>
                </a:moveTo>
                <a:cubicBezTo>
                  <a:pt x="844153" y="598884"/>
                  <a:pt x="1688306" y="697706"/>
                  <a:pt x="2143125" y="614362"/>
                </a:cubicBezTo>
                <a:cubicBezTo>
                  <a:pt x="2597944" y="531018"/>
                  <a:pt x="2624138" y="97631"/>
                  <a:pt x="2728913" y="0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298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34D77-C851-52D6-9ADF-D2928F614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ilita One" panose="02000000000000000000" pitchFamily="2" charset="0"/>
              </a:rPr>
              <a:t>The ETL Process: Load</a:t>
            </a:r>
            <a:endParaRPr lang="en-US" dirty="0"/>
          </a:p>
        </p:txBody>
      </p:sp>
      <p:pic>
        <p:nvPicPr>
          <p:cNvPr id="11" name="Content Placeholder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68F45632-C4CD-E7E1-9342-7B312965D0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3114675"/>
            <a:ext cx="5905500" cy="3454400"/>
          </a:xfrm>
        </p:spPr>
      </p:pic>
      <p:pic>
        <p:nvPicPr>
          <p:cNvPr id="15" name="Picture 1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1CC2FCEF-6A60-2D57-6F94-7C26CED6C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450" y="1438275"/>
            <a:ext cx="5473700" cy="3352800"/>
          </a:xfrm>
          <a:prstGeom prst="rect">
            <a:avLst/>
          </a:prstGeom>
        </p:spPr>
      </p:pic>
      <p:sp>
        <p:nvSpPr>
          <p:cNvPr id="17" name="Alternate Process 16">
            <a:extLst>
              <a:ext uri="{FF2B5EF4-FFF2-40B4-BE49-F238E27FC236}">
                <a16:creationId xmlns:a16="http://schemas.microsoft.com/office/drawing/2014/main" id="{AFA03F3F-DFF1-DDFD-DB4E-687876D74989}"/>
              </a:ext>
            </a:extLst>
          </p:cNvPr>
          <p:cNvSpPr/>
          <p:nvPr/>
        </p:nvSpPr>
        <p:spPr>
          <a:xfrm>
            <a:off x="995362" y="1690688"/>
            <a:ext cx="4248150" cy="1209675"/>
          </a:xfrm>
          <a:prstGeom prst="flowChartAlternateProcess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used PostgreSQL to load our data because all our data is relational</a:t>
            </a:r>
          </a:p>
        </p:txBody>
      </p:sp>
    </p:spTree>
    <p:extLst>
      <p:ext uri="{BB962C8B-B14F-4D97-AF65-F5344CB8AC3E}">
        <p14:creationId xmlns:p14="http://schemas.microsoft.com/office/powerpoint/2010/main" val="2745203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6148-3ED9-76CA-FE7A-C936D72AF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Lilita One" panose="02000000000000000000" pitchFamily="2" charset="0"/>
              </a:rPr>
              <a:t>Number of Executions Per State</a:t>
            </a:r>
          </a:p>
        </p:txBody>
      </p:sp>
      <p:pic>
        <p:nvPicPr>
          <p:cNvPr id="6" name="Content Placeholder 5" descr="A graph with numbers and numbers&#10;&#10;Description automatically generated with medium confidence">
            <a:extLst>
              <a:ext uri="{FF2B5EF4-FFF2-40B4-BE49-F238E27FC236}">
                <a16:creationId xmlns:a16="http://schemas.microsoft.com/office/drawing/2014/main" id="{864D3660-7022-A789-1E83-33661278C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669" y="1304561"/>
            <a:ext cx="11566271" cy="4568191"/>
          </a:xfrm>
        </p:spPr>
      </p:pic>
      <p:sp>
        <p:nvSpPr>
          <p:cNvPr id="19" name="Freeform 18">
            <a:extLst>
              <a:ext uri="{FF2B5EF4-FFF2-40B4-BE49-F238E27FC236}">
                <a16:creationId xmlns:a16="http://schemas.microsoft.com/office/drawing/2014/main" id="{E3C6C87A-36E4-466E-E7D6-EAEB3781EAC0}"/>
              </a:ext>
            </a:extLst>
          </p:cNvPr>
          <p:cNvSpPr/>
          <p:nvPr/>
        </p:nvSpPr>
        <p:spPr>
          <a:xfrm rot="21436062">
            <a:off x="1821543" y="2398486"/>
            <a:ext cx="801452" cy="3670300"/>
          </a:xfrm>
          <a:custGeom>
            <a:avLst/>
            <a:gdLst>
              <a:gd name="connsiteX0" fmla="*/ 152400 w 801452"/>
              <a:gd name="connsiteY0" fmla="*/ 3670300 h 3670300"/>
              <a:gd name="connsiteX1" fmla="*/ 800100 w 801452"/>
              <a:gd name="connsiteY1" fmla="*/ 774700 h 3670300"/>
              <a:gd name="connsiteX2" fmla="*/ 0 w 801452"/>
              <a:gd name="connsiteY2" fmla="*/ 0 h 367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1452" h="3670300">
                <a:moveTo>
                  <a:pt x="152400" y="3670300"/>
                </a:moveTo>
                <a:cubicBezTo>
                  <a:pt x="488950" y="2528358"/>
                  <a:pt x="825500" y="1386417"/>
                  <a:pt x="800100" y="774700"/>
                </a:cubicBezTo>
                <a:cubicBezTo>
                  <a:pt x="774700" y="162983"/>
                  <a:pt x="387350" y="81491"/>
                  <a:pt x="0" y="0"/>
                </a:cubicBezTo>
              </a:path>
            </a:pathLst>
          </a:custGeom>
          <a:noFill/>
          <a:ln>
            <a:solidFill>
              <a:schemeClr val="accent1">
                <a:shade val="15000"/>
                <a:alpha val="50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23039E28-8E99-6839-32D0-237201A1E63F}"/>
              </a:ext>
            </a:extLst>
          </p:cNvPr>
          <p:cNvSpPr/>
          <p:nvPr/>
        </p:nvSpPr>
        <p:spPr>
          <a:xfrm>
            <a:off x="3193143" y="1640114"/>
            <a:ext cx="1225325" cy="4572000"/>
          </a:xfrm>
          <a:custGeom>
            <a:avLst/>
            <a:gdLst>
              <a:gd name="connsiteX0" fmla="*/ 972457 w 1225325"/>
              <a:gd name="connsiteY0" fmla="*/ 4572000 h 4572000"/>
              <a:gd name="connsiteX1" fmla="*/ 1161143 w 1225325"/>
              <a:gd name="connsiteY1" fmla="*/ 1001486 h 4572000"/>
              <a:gd name="connsiteX2" fmla="*/ 0 w 1225325"/>
              <a:gd name="connsiteY2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5325" h="4572000">
                <a:moveTo>
                  <a:pt x="972457" y="4572000"/>
                </a:moveTo>
                <a:cubicBezTo>
                  <a:pt x="1147838" y="3167743"/>
                  <a:pt x="1323219" y="1763486"/>
                  <a:pt x="1161143" y="1001486"/>
                </a:cubicBezTo>
                <a:cubicBezTo>
                  <a:pt x="999067" y="239486"/>
                  <a:pt x="210457" y="111276"/>
                  <a:pt x="0" y="0"/>
                </a:cubicBezTo>
              </a:path>
            </a:pathLst>
          </a:custGeom>
          <a:noFill/>
          <a:ln>
            <a:solidFill>
              <a:schemeClr val="accent1">
                <a:shade val="15000"/>
                <a:alpha val="50155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317DFCF-F89B-82CD-0B9A-A6521E0FDCD9}"/>
              </a:ext>
            </a:extLst>
          </p:cNvPr>
          <p:cNvCxnSpPr/>
          <p:nvPr/>
        </p:nvCxnSpPr>
        <p:spPr>
          <a:xfrm rot="5400000" flipH="1" flipV="1">
            <a:off x="8292756" y="3275131"/>
            <a:ext cx="4257003" cy="1364343"/>
          </a:xfrm>
          <a:prstGeom prst="curvedConnector3">
            <a:avLst/>
          </a:prstGeom>
          <a:ln>
            <a:solidFill>
              <a:schemeClr val="accent1">
                <a:alpha val="49035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Alternate Process 24">
            <a:extLst>
              <a:ext uri="{FF2B5EF4-FFF2-40B4-BE49-F238E27FC236}">
                <a16:creationId xmlns:a16="http://schemas.microsoft.com/office/drawing/2014/main" id="{8D59BC35-C54C-AE4A-00A4-0B1D6C5C89BA}"/>
              </a:ext>
            </a:extLst>
          </p:cNvPr>
          <p:cNvSpPr/>
          <p:nvPr/>
        </p:nvSpPr>
        <p:spPr>
          <a:xfrm>
            <a:off x="377371" y="6105307"/>
            <a:ext cx="2470797" cy="478972"/>
          </a:xfrm>
          <a:prstGeom prst="flowChartAlternateProcess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Lilita One" panose="02000000000000000000" pitchFamily="2" charset="0"/>
              </a:rPr>
              <a:t>T-9. North Carolina: 43</a:t>
            </a:r>
          </a:p>
        </p:txBody>
      </p:sp>
      <p:sp>
        <p:nvSpPr>
          <p:cNvPr id="26" name="Alternate Process 25">
            <a:extLst>
              <a:ext uri="{FF2B5EF4-FFF2-40B4-BE49-F238E27FC236}">
                <a16:creationId xmlns:a16="http://schemas.microsoft.com/office/drawing/2014/main" id="{39E46752-60C9-3A28-7B2C-9C3D799E05DC}"/>
              </a:ext>
            </a:extLst>
          </p:cNvPr>
          <p:cNvSpPr/>
          <p:nvPr/>
        </p:nvSpPr>
        <p:spPr>
          <a:xfrm>
            <a:off x="3358926" y="6253389"/>
            <a:ext cx="2009966" cy="478972"/>
          </a:xfrm>
          <a:prstGeom prst="flowChartAlternateProcess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Lilita One" panose="02000000000000000000" pitchFamily="2" charset="0"/>
              </a:rPr>
              <a:t>2. Oklahoma: 124</a:t>
            </a:r>
          </a:p>
        </p:txBody>
      </p:sp>
      <p:sp>
        <p:nvSpPr>
          <p:cNvPr id="27" name="Alternate Process 26">
            <a:extLst>
              <a:ext uri="{FF2B5EF4-FFF2-40B4-BE49-F238E27FC236}">
                <a16:creationId xmlns:a16="http://schemas.microsoft.com/office/drawing/2014/main" id="{701C9B5F-AB0D-6006-5933-F8E59D20217E}"/>
              </a:ext>
            </a:extLst>
          </p:cNvPr>
          <p:cNvSpPr/>
          <p:nvPr/>
        </p:nvSpPr>
        <p:spPr>
          <a:xfrm>
            <a:off x="8906589" y="6212114"/>
            <a:ext cx="2009967" cy="478972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Lilita One" panose="02000000000000000000" pitchFamily="2" charset="0"/>
              </a:rPr>
              <a:t>1. Texas: 588</a:t>
            </a:r>
          </a:p>
        </p:txBody>
      </p:sp>
    </p:spTree>
    <p:extLst>
      <p:ext uri="{BB962C8B-B14F-4D97-AF65-F5344CB8AC3E}">
        <p14:creationId xmlns:p14="http://schemas.microsoft.com/office/powerpoint/2010/main" val="504632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6148-3ED9-76CA-FE7A-C936D72AF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Lilita One" panose="02000000000000000000" pitchFamily="2" charset="0"/>
              </a:rPr>
              <a:t>Number of Executions Over Time</a:t>
            </a:r>
          </a:p>
        </p:txBody>
      </p:sp>
      <p:pic>
        <p:nvPicPr>
          <p:cNvPr id="4" name="Content Placeholder 3" descr="A graph showing the number of increasing hours&#10;&#10;Description automatically generated with medium confidence">
            <a:extLst>
              <a:ext uri="{FF2B5EF4-FFF2-40B4-BE49-F238E27FC236}">
                <a16:creationId xmlns:a16="http://schemas.microsoft.com/office/drawing/2014/main" id="{BE4988BE-793C-2286-5B5B-9120FEF24D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893" y="1834242"/>
            <a:ext cx="11768213" cy="3189515"/>
          </a:xfrm>
        </p:spPr>
      </p:pic>
    </p:spTree>
    <p:extLst>
      <p:ext uri="{BB962C8B-B14F-4D97-AF65-F5344CB8AC3E}">
        <p14:creationId xmlns:p14="http://schemas.microsoft.com/office/powerpoint/2010/main" val="530363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6148-3ED9-76CA-FE7A-C936D72AF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ilita One" panose="02000000000000000000" pitchFamily="2" charset="0"/>
              </a:rPr>
              <a:t>Highest Education Level</a:t>
            </a:r>
          </a:p>
        </p:txBody>
      </p:sp>
      <p:pic>
        <p:nvPicPr>
          <p:cNvPr id="4" name="Content Placeholder 3" descr="A screenshot of a graph&#10;&#10;Description automatically generated">
            <a:extLst>
              <a:ext uri="{FF2B5EF4-FFF2-40B4-BE49-F238E27FC236}">
                <a16:creationId xmlns:a16="http://schemas.microsoft.com/office/drawing/2014/main" id="{920CF5F3-5F73-D9A6-9730-1E3ED6B557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4373" y="1436914"/>
            <a:ext cx="7947060" cy="4863025"/>
          </a:xfrm>
        </p:spPr>
      </p:pic>
      <p:pic>
        <p:nvPicPr>
          <p:cNvPr id="8" name="Picture 7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578BB034-0849-6A0E-6EE5-861DDD0B2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172" y="4700827"/>
            <a:ext cx="6154057" cy="1440518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D53C902F-D852-F9BB-8AE3-BDA8032CB1DE}"/>
              </a:ext>
            </a:extLst>
          </p:cNvPr>
          <p:cNvSpPr/>
          <p:nvPr/>
        </p:nvSpPr>
        <p:spPr>
          <a:xfrm>
            <a:off x="5297714" y="3381829"/>
            <a:ext cx="4659086" cy="1221200"/>
          </a:xfrm>
          <a:custGeom>
            <a:avLst/>
            <a:gdLst>
              <a:gd name="connsiteX0" fmla="*/ 0 w 4659086"/>
              <a:gd name="connsiteY0" fmla="*/ 319314 h 1221200"/>
              <a:gd name="connsiteX1" fmla="*/ 1306286 w 4659086"/>
              <a:gd name="connsiteY1" fmla="*/ 1175657 h 1221200"/>
              <a:gd name="connsiteX2" fmla="*/ 3889829 w 4659086"/>
              <a:gd name="connsiteY2" fmla="*/ 986971 h 1221200"/>
              <a:gd name="connsiteX3" fmla="*/ 4659086 w 4659086"/>
              <a:gd name="connsiteY3" fmla="*/ 0 h 122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9086" h="1221200">
                <a:moveTo>
                  <a:pt x="0" y="319314"/>
                </a:moveTo>
                <a:cubicBezTo>
                  <a:pt x="328990" y="691847"/>
                  <a:pt x="657981" y="1064381"/>
                  <a:pt x="1306286" y="1175657"/>
                </a:cubicBezTo>
                <a:cubicBezTo>
                  <a:pt x="1954591" y="1286933"/>
                  <a:pt x="3331029" y="1182914"/>
                  <a:pt x="3889829" y="986971"/>
                </a:cubicBezTo>
                <a:cubicBezTo>
                  <a:pt x="4448629" y="791028"/>
                  <a:pt x="4553857" y="395514"/>
                  <a:pt x="4659086" y="0"/>
                </a:cubicBezTo>
              </a:path>
            </a:pathLst>
          </a:custGeom>
          <a:noFill/>
          <a:ln>
            <a:headEnd type="triangle"/>
            <a:tailEnd type="non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lternate Process 10">
            <a:extLst>
              <a:ext uri="{FF2B5EF4-FFF2-40B4-BE49-F238E27FC236}">
                <a16:creationId xmlns:a16="http://schemas.microsoft.com/office/drawing/2014/main" id="{A277E164-6045-3D27-67A2-01387523C2D7}"/>
              </a:ext>
            </a:extLst>
          </p:cNvPr>
          <p:cNvSpPr/>
          <p:nvPr/>
        </p:nvSpPr>
        <p:spPr>
          <a:xfrm>
            <a:off x="8602019" y="2002035"/>
            <a:ext cx="2601195" cy="1221200"/>
          </a:xfrm>
          <a:prstGeom prst="flowChartAlternateProcess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lita One" panose="02000000000000000000" pitchFamily="2" charset="0"/>
              </a:rPr>
              <a:t>Only one death row inmate with a Doctorate Degree</a:t>
            </a:r>
          </a:p>
        </p:txBody>
      </p:sp>
    </p:spTree>
    <p:extLst>
      <p:ext uri="{BB962C8B-B14F-4D97-AF65-F5344CB8AC3E}">
        <p14:creationId xmlns:p14="http://schemas.microsoft.com/office/powerpoint/2010/main" val="2019700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6148-3ED9-76CA-FE7A-C936D72AF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72" y="379639"/>
            <a:ext cx="273231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Lilita One" panose="02000000000000000000" pitchFamily="2" charset="0"/>
              </a:rPr>
              <a:t>Age at Execution by Race</a:t>
            </a:r>
          </a:p>
        </p:txBody>
      </p:sp>
      <p:pic>
        <p:nvPicPr>
          <p:cNvPr id="4" name="Content Placeholder 3" descr="A graph showing a leaf shape&#10;&#10;Description automatically generated with medium confidence">
            <a:extLst>
              <a:ext uri="{FF2B5EF4-FFF2-40B4-BE49-F238E27FC236}">
                <a16:creationId xmlns:a16="http://schemas.microsoft.com/office/drawing/2014/main" id="{7455C68B-4B7F-ED6E-0077-B8FEEFA77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0312" y="214537"/>
            <a:ext cx="8603115" cy="4430034"/>
          </a:xfrm>
        </p:spPr>
      </p:pic>
      <p:pic>
        <p:nvPicPr>
          <p:cNvPr id="8" name="Picture 7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5BAD5DBE-CBF5-BB30-603A-D0C3E91F2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72" y="4717940"/>
            <a:ext cx="7772400" cy="1749996"/>
          </a:xfrm>
          <a:prstGeom prst="rect">
            <a:avLst/>
          </a:prstGeom>
        </p:spPr>
      </p:pic>
      <p:sp>
        <p:nvSpPr>
          <p:cNvPr id="9" name="Left Brace 8">
            <a:extLst>
              <a:ext uri="{FF2B5EF4-FFF2-40B4-BE49-F238E27FC236}">
                <a16:creationId xmlns:a16="http://schemas.microsoft.com/office/drawing/2014/main" id="{51088F03-B45A-8E3F-80EA-938C792CF6BB}"/>
              </a:ext>
            </a:extLst>
          </p:cNvPr>
          <p:cNvSpPr/>
          <p:nvPr/>
        </p:nvSpPr>
        <p:spPr>
          <a:xfrm>
            <a:off x="3949700" y="2540000"/>
            <a:ext cx="236219" cy="78740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82B43F7A-A47D-4D3A-ECA1-D4BCD07B804F}"/>
              </a:ext>
            </a:extLst>
          </p:cNvPr>
          <p:cNvCxnSpPr>
            <a:cxnSpLocks/>
          </p:cNvCxnSpPr>
          <p:nvPr/>
        </p:nvCxnSpPr>
        <p:spPr>
          <a:xfrm>
            <a:off x="2298700" y="2540000"/>
            <a:ext cx="1651000" cy="393700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62C8CFB-1A10-6B31-8523-CD68B2AD04CE}"/>
              </a:ext>
            </a:extLst>
          </p:cNvPr>
          <p:cNvSpPr/>
          <p:nvPr/>
        </p:nvSpPr>
        <p:spPr>
          <a:xfrm>
            <a:off x="631372" y="2343150"/>
            <a:ext cx="1565728" cy="39370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Lilita One" panose="02000000000000000000" pitchFamily="2" charset="0"/>
              </a:rPr>
              <a:t>Interquartile range</a:t>
            </a:r>
          </a:p>
        </p:txBody>
      </p: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C84CF2B1-1AB8-DA6E-4992-B6E8F0066243}"/>
              </a:ext>
            </a:extLst>
          </p:cNvPr>
          <p:cNvCxnSpPr>
            <a:cxnSpLocks/>
          </p:cNvCxnSpPr>
          <p:nvPr/>
        </p:nvCxnSpPr>
        <p:spPr>
          <a:xfrm flipV="1">
            <a:off x="2400300" y="3007069"/>
            <a:ext cx="2082800" cy="841031"/>
          </a:xfrm>
          <a:prstGeom prst="curvedConnector3">
            <a:avLst>
              <a:gd name="adj1" fmla="val 112196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26324CD-C41C-D9DF-7DB4-AA25D01B52E3}"/>
              </a:ext>
            </a:extLst>
          </p:cNvPr>
          <p:cNvSpPr/>
          <p:nvPr/>
        </p:nvSpPr>
        <p:spPr>
          <a:xfrm>
            <a:off x="669472" y="3651250"/>
            <a:ext cx="1565728" cy="3937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Lilita One" panose="02000000000000000000" pitchFamily="2" charset="0"/>
              </a:rPr>
              <a:t>Median</a:t>
            </a: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29133EDF-7877-6978-6375-55065D664C36}"/>
              </a:ext>
            </a:extLst>
          </p:cNvPr>
          <p:cNvSpPr/>
          <p:nvPr/>
        </p:nvSpPr>
        <p:spPr>
          <a:xfrm>
            <a:off x="7707086" y="1175657"/>
            <a:ext cx="1654628" cy="4194629"/>
          </a:xfrm>
          <a:custGeom>
            <a:avLst/>
            <a:gdLst>
              <a:gd name="connsiteX0" fmla="*/ 1654628 w 1654628"/>
              <a:gd name="connsiteY0" fmla="*/ 4194629 h 4194629"/>
              <a:gd name="connsiteX1" fmla="*/ 1103085 w 1654628"/>
              <a:gd name="connsiteY1" fmla="*/ 3570514 h 4194629"/>
              <a:gd name="connsiteX2" fmla="*/ 609600 w 1654628"/>
              <a:gd name="connsiteY2" fmla="*/ 638629 h 4194629"/>
              <a:gd name="connsiteX3" fmla="*/ 0 w 1654628"/>
              <a:gd name="connsiteY3" fmla="*/ 0 h 419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4628" h="4194629">
                <a:moveTo>
                  <a:pt x="1654628" y="4194629"/>
                </a:moveTo>
                <a:cubicBezTo>
                  <a:pt x="1465942" y="4178904"/>
                  <a:pt x="1277256" y="4163180"/>
                  <a:pt x="1103085" y="3570514"/>
                </a:cubicBezTo>
                <a:cubicBezTo>
                  <a:pt x="928914" y="2977848"/>
                  <a:pt x="793447" y="1233715"/>
                  <a:pt x="609600" y="638629"/>
                </a:cubicBezTo>
                <a:cubicBezTo>
                  <a:pt x="425752" y="43543"/>
                  <a:pt x="31448" y="33867"/>
                  <a:pt x="0" y="0"/>
                </a:cubicBezTo>
              </a:path>
            </a:pathLst>
          </a:custGeom>
          <a:noFill/>
          <a:ln w="25400">
            <a:solidFill>
              <a:schemeClr val="accent1">
                <a:shade val="15000"/>
                <a:alpha val="50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5DAB9FE-F219-8036-FF87-AA4439B501F0}"/>
              </a:ext>
            </a:extLst>
          </p:cNvPr>
          <p:cNvSpPr/>
          <p:nvPr/>
        </p:nvSpPr>
        <p:spPr>
          <a:xfrm>
            <a:off x="7796060" y="4009229"/>
            <a:ext cx="998287" cy="636115"/>
          </a:xfrm>
          <a:custGeom>
            <a:avLst/>
            <a:gdLst>
              <a:gd name="connsiteX0" fmla="*/ 1001486 w 1001486"/>
              <a:gd name="connsiteY0" fmla="*/ 552373 h 552373"/>
              <a:gd name="connsiteX1" fmla="*/ 711200 w 1001486"/>
              <a:gd name="connsiteY1" fmla="*/ 44373 h 552373"/>
              <a:gd name="connsiteX2" fmla="*/ 0 w 1001486"/>
              <a:gd name="connsiteY2" fmla="*/ 58887 h 552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6" h="552373">
                <a:moveTo>
                  <a:pt x="1001486" y="552373"/>
                </a:moveTo>
                <a:cubicBezTo>
                  <a:pt x="939800" y="339497"/>
                  <a:pt x="878114" y="126621"/>
                  <a:pt x="711200" y="44373"/>
                </a:cubicBezTo>
                <a:cubicBezTo>
                  <a:pt x="544286" y="-37875"/>
                  <a:pt x="272143" y="10506"/>
                  <a:pt x="0" y="58887"/>
                </a:cubicBezTo>
              </a:path>
            </a:pathLst>
          </a:custGeom>
          <a:noFill/>
          <a:ln w="19050">
            <a:solidFill>
              <a:schemeClr val="accent1">
                <a:shade val="15000"/>
                <a:alpha val="48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Alternate Process 33">
            <a:extLst>
              <a:ext uri="{FF2B5EF4-FFF2-40B4-BE49-F238E27FC236}">
                <a16:creationId xmlns:a16="http://schemas.microsoft.com/office/drawing/2014/main" id="{6294916E-51C4-0143-74A6-D81C8DE250FB}"/>
              </a:ext>
            </a:extLst>
          </p:cNvPr>
          <p:cNvSpPr/>
          <p:nvPr/>
        </p:nvSpPr>
        <p:spPr>
          <a:xfrm>
            <a:off x="9527041" y="5027386"/>
            <a:ext cx="1788659" cy="601889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lita One" panose="02000000000000000000" pitchFamily="2" charset="0"/>
              </a:rPr>
              <a:t>Outliers</a:t>
            </a:r>
          </a:p>
        </p:txBody>
      </p:sp>
    </p:spTree>
    <p:extLst>
      <p:ext uri="{BB962C8B-B14F-4D97-AF65-F5344CB8AC3E}">
        <p14:creationId xmlns:p14="http://schemas.microsoft.com/office/powerpoint/2010/main" val="3358500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6148-3ED9-76CA-FE7A-C936D72AF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ilita One" panose="02000000000000000000" pitchFamily="2" charset="0"/>
              </a:rPr>
              <a:t>Age at Execution Over Time</a:t>
            </a:r>
          </a:p>
        </p:txBody>
      </p:sp>
      <p:pic>
        <p:nvPicPr>
          <p:cNvPr id="4" name="Content Placeholder 3" descr="A graph showing the number of execution dates&#10;&#10;Description automatically generated with medium confidence">
            <a:extLst>
              <a:ext uri="{FF2B5EF4-FFF2-40B4-BE49-F238E27FC236}">
                <a16:creationId xmlns:a16="http://schemas.microsoft.com/office/drawing/2014/main" id="{CDEB6F18-9523-646A-7E55-F1C83E0300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150" y="3397858"/>
            <a:ext cx="11847699" cy="3460142"/>
          </a:xfrm>
        </p:spPr>
      </p:pic>
      <p:pic>
        <p:nvPicPr>
          <p:cNvPr id="8" name="Picture 7" descr="A computer code with text&#10;&#10;Description automatically generated">
            <a:extLst>
              <a:ext uri="{FF2B5EF4-FFF2-40B4-BE49-F238E27FC236}">
                <a16:creationId xmlns:a16="http://schemas.microsoft.com/office/drawing/2014/main" id="{C6392078-C831-5662-0609-BF4F6B875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87" y="1574574"/>
            <a:ext cx="7770584" cy="1547650"/>
          </a:xfrm>
          <a:prstGeom prst="rect">
            <a:avLst/>
          </a:prstGeom>
        </p:spPr>
      </p:pic>
      <p:sp>
        <p:nvSpPr>
          <p:cNvPr id="9" name="Alternate Process 8">
            <a:extLst>
              <a:ext uri="{FF2B5EF4-FFF2-40B4-BE49-F238E27FC236}">
                <a16:creationId xmlns:a16="http://schemas.microsoft.com/office/drawing/2014/main" id="{9D37BF69-670A-DE8A-5C8A-3374CACF95B1}"/>
              </a:ext>
            </a:extLst>
          </p:cNvPr>
          <p:cNvSpPr/>
          <p:nvPr/>
        </p:nvSpPr>
        <p:spPr>
          <a:xfrm>
            <a:off x="9100458" y="1796661"/>
            <a:ext cx="2641600" cy="1325563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lita One" panose="02000000000000000000" pitchFamily="2" charset="0"/>
              </a:rPr>
              <a:t>Notice how the density of the markers mirrors the belly of the violin plot</a:t>
            </a:r>
          </a:p>
        </p:txBody>
      </p:sp>
    </p:spTree>
    <p:extLst>
      <p:ext uri="{BB962C8B-B14F-4D97-AF65-F5344CB8AC3E}">
        <p14:creationId xmlns:p14="http://schemas.microsoft.com/office/powerpoint/2010/main" val="3502872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1223</TotalTime>
  <Words>167</Words>
  <Application>Microsoft Macintosh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Lilita One</vt:lpstr>
      <vt:lpstr>Office Theme</vt:lpstr>
      <vt:lpstr>Death by Data</vt:lpstr>
      <vt:lpstr>The ETL Process: Extract</vt:lpstr>
      <vt:lpstr>The ETL Process: Transform</vt:lpstr>
      <vt:lpstr>The ETL Process: Load</vt:lpstr>
      <vt:lpstr>Number of Executions Per State</vt:lpstr>
      <vt:lpstr>Number of Executions Over Time</vt:lpstr>
      <vt:lpstr>Highest Education Level</vt:lpstr>
      <vt:lpstr>Age at Execution by Race</vt:lpstr>
      <vt:lpstr>Age at Execution Over Time</vt:lpstr>
      <vt:lpstr>And now, here’s Jason…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aaronpsell@gmail.com</dc:creator>
  <cp:lastModifiedBy>aaronpsell@gmail.com</cp:lastModifiedBy>
  <cp:revision>2</cp:revision>
  <cp:lastPrinted>2024-07-23T18:45:15Z</cp:lastPrinted>
  <dcterms:created xsi:type="dcterms:W3CDTF">2024-07-23T00:52:02Z</dcterms:created>
  <dcterms:modified xsi:type="dcterms:W3CDTF">2024-07-23T23:37:08Z</dcterms:modified>
</cp:coreProperties>
</file>

<file path=docProps/thumbnail.jpeg>
</file>